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8288000" cy="10287000"/>
  <p:notesSz cx="6858000" cy="9144000"/>
  <p:embeddedFontLst>
    <p:embeddedFont>
      <p:font typeface="Abril Fatface" panose="02000503000000020003" pitchFamily="2" charset="0"/>
      <p:regular r:id="rId21"/>
    </p:embeddedFont>
    <p:embeddedFont>
      <p:font typeface="Abril Fatface Italics" panose="020B0604020202020204" charset="0"/>
      <p:regular r:id="rId22"/>
    </p:embeddedFont>
    <p:embeddedFont>
      <p:font typeface="DejaVu Serif Bold" panose="020B0604020202020204" charset="0"/>
      <p:regular r:id="rId23"/>
    </p:embeddedFont>
    <p:embeddedFont>
      <p:font typeface="Poppins" panose="00000500000000000000" pitchFamily="2" charset="0"/>
      <p:regular r:id="rId24"/>
    </p:embeddedFont>
    <p:embeddedFont>
      <p:font typeface="Poppins Bold" panose="00000800000000000000" charset="0"/>
      <p:regular r:id="rId25"/>
    </p:embeddedFont>
    <p:embeddedFont>
      <p:font typeface="Poppins Light" panose="00000400000000000000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0.sv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svg"/><Relationship Id="rId7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42617" y="68721"/>
            <a:ext cx="6503117" cy="642917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A1A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0034" y="2287789"/>
            <a:ext cx="7752429" cy="774388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59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8197847" y="5917110"/>
            <a:ext cx="1892305" cy="1892305"/>
          </a:xfrm>
          <a:custGeom>
            <a:avLst/>
            <a:gdLst/>
            <a:ahLst/>
            <a:cxnLst/>
            <a:rect l="l" t="t" r="r" b="b"/>
            <a:pathLst>
              <a:path w="1892305" h="1892305">
                <a:moveTo>
                  <a:pt x="0" y="0"/>
                </a:moveTo>
                <a:lnTo>
                  <a:pt x="1892306" y="0"/>
                </a:lnTo>
                <a:lnTo>
                  <a:pt x="1892306" y="1892305"/>
                </a:lnTo>
                <a:lnTo>
                  <a:pt x="0" y="1892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279286" y="255332"/>
            <a:ext cx="902986" cy="904630"/>
          </a:xfrm>
          <a:custGeom>
            <a:avLst/>
            <a:gdLst/>
            <a:ahLst/>
            <a:cxnLst/>
            <a:rect l="l" t="t" r="r" b="b"/>
            <a:pathLst>
              <a:path w="902986" h="904630">
                <a:moveTo>
                  <a:pt x="0" y="0"/>
                </a:moveTo>
                <a:lnTo>
                  <a:pt x="902985" y="0"/>
                </a:lnTo>
                <a:lnTo>
                  <a:pt x="902985" y="904630"/>
                </a:lnTo>
                <a:lnTo>
                  <a:pt x="0" y="9046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1057" y="68721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446409" y="68721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5" y="0"/>
                </a:lnTo>
                <a:lnTo>
                  <a:pt x="1738495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14595" y="2095843"/>
            <a:ext cx="10052203" cy="2825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4"/>
              </a:lnSpc>
            </a:pPr>
            <a:r>
              <a:rPr lang="en-US" sz="999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Conferința de lansare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4595" y="5038725"/>
            <a:ext cx="9061396" cy="3661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Sprijin</a:t>
            </a:r>
            <a:r>
              <a:rPr lang="en-US" sz="33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pentru</a:t>
            </a:r>
            <a:r>
              <a:rPr lang="en-US" sz="33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Bunici</a:t>
            </a:r>
            <a:r>
              <a:rPr lang="en-US" sz="33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– Program de </a:t>
            </a:r>
            <a:r>
              <a:rPr lang="en-US" sz="33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Îngrijire</a:t>
            </a:r>
            <a:r>
              <a:rPr lang="en-US" sz="33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la </a:t>
            </a:r>
            <a:r>
              <a:rPr lang="en-US" sz="33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Domiciliu</a:t>
            </a:r>
            <a:endParaRPr lang="en-US" sz="33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Cod SMIS </a:t>
            </a:r>
            <a:r>
              <a:rPr lang="ro-RO" sz="3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353349</a:t>
            </a:r>
            <a:endParaRPr lang="en-US" sz="33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759"/>
              </a:lnSpc>
            </a:pPr>
            <a:r>
              <a:rPr lang="ro-RO" sz="3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23</a:t>
            </a:r>
            <a:r>
              <a:rPr lang="en-US" sz="3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iulie</a:t>
            </a:r>
            <a:r>
              <a:rPr lang="en-US" sz="3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2026</a:t>
            </a:r>
            <a:r>
              <a:rPr lang="ro-RO" sz="3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ro-RO" sz="3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Ora: 12:00</a:t>
            </a:r>
            <a:endParaRPr lang="en-US" sz="33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Comuna</a:t>
            </a:r>
            <a:r>
              <a:rPr lang="en-US" sz="3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o-RO" sz="3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Valcău de jos</a:t>
            </a:r>
            <a:endParaRPr lang="en-US" sz="33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9F4D1-AE5E-AE8F-6E0A-357801370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0346" y="3256506"/>
            <a:ext cx="7469166" cy="60491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8714" y="68721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90053" y="155847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4" y="0"/>
                </a:lnTo>
                <a:lnTo>
                  <a:pt x="1738494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93684" y="1931529"/>
            <a:ext cx="14809605" cy="872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Proiectul urmărește prevenirea izolării și încurajarea participării persoanelor vârstnice la viața comunității.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Vor fi organizate: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minimum 110 reuniuni sociale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3 excursii tematice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3 seminarii de interes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Activitățile vor urmări: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menținerea relațiilor sociale;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încurajarea comunicării;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implicarea familiilor și a persoanelor apropiate;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prevenirea singurătății;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creșterea încrederii în sine;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informarea cu privire la drepturile persoanelor vârstnice;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promovarea unui stil de viață activ;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dezvoltarea competențelor digitale;</a:t>
            </a: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participarea la activități culturale și recreative</a:t>
            </a:r>
          </a:p>
          <a:p>
            <a:pPr algn="l"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373108" y="2826046"/>
            <a:ext cx="4142310" cy="2317454"/>
          </a:xfrm>
          <a:custGeom>
            <a:avLst/>
            <a:gdLst/>
            <a:ahLst/>
            <a:cxnLst/>
            <a:rect l="l" t="t" r="r" b="b"/>
            <a:pathLst>
              <a:path w="4142310" h="2317454">
                <a:moveTo>
                  <a:pt x="0" y="0"/>
                </a:moveTo>
                <a:lnTo>
                  <a:pt x="4142310" y="0"/>
                </a:lnTo>
                <a:lnTo>
                  <a:pt x="4142310" y="2317454"/>
                </a:lnTo>
                <a:lnTo>
                  <a:pt x="0" y="23174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30792" y="3088554"/>
            <a:ext cx="3480627" cy="2320418"/>
          </a:xfrm>
          <a:custGeom>
            <a:avLst/>
            <a:gdLst/>
            <a:ahLst/>
            <a:cxnLst/>
            <a:rect l="l" t="t" r="r" b="b"/>
            <a:pathLst>
              <a:path w="3480627" h="2320418">
                <a:moveTo>
                  <a:pt x="0" y="0"/>
                </a:moveTo>
                <a:lnTo>
                  <a:pt x="3480627" y="0"/>
                </a:lnTo>
                <a:lnTo>
                  <a:pt x="3480627" y="2320418"/>
                </a:lnTo>
                <a:lnTo>
                  <a:pt x="0" y="23204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83101" y="5143500"/>
            <a:ext cx="3678695" cy="2816299"/>
          </a:xfrm>
          <a:custGeom>
            <a:avLst/>
            <a:gdLst/>
            <a:ahLst/>
            <a:cxnLst/>
            <a:rect l="l" t="t" r="r" b="b"/>
            <a:pathLst>
              <a:path w="3678695" h="2816299">
                <a:moveTo>
                  <a:pt x="0" y="0"/>
                </a:moveTo>
                <a:lnTo>
                  <a:pt x="3678694" y="0"/>
                </a:lnTo>
                <a:lnTo>
                  <a:pt x="3678694" y="2816299"/>
                </a:lnTo>
                <a:lnTo>
                  <a:pt x="0" y="28162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464767" y="211382"/>
            <a:ext cx="11358466" cy="150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Obiectiv specific 3 – </a:t>
            </a:r>
          </a:p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Participare socială și viață activă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215" y="68721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90053" y="155847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4" y="0"/>
                </a:lnTo>
                <a:lnTo>
                  <a:pt x="1738494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27669" y="2040052"/>
            <a:ext cx="14762384" cy="8044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Grupul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țintă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este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format din: 110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persoane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vârstnice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din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comuna</a:t>
            </a:r>
            <a:r>
              <a:rPr lang="ro-RO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Valcău de jos 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care se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confruntă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cu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una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sau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mai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multe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situații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vulnerabilitate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: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dependență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funcțională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mobilitate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redusă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boli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cronice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dificultăți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realizarea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activităților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zilnice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lipsa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sprijinului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familial;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locuirea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singură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venituri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reduse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acces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dificil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sociale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medicale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risc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izolare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excluziune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socială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risc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instituționalizare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condiții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locuire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care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necesită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adaptări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dificultăți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gestionarea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tratamentului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sau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programărilor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medicale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346488" y="5684866"/>
            <a:ext cx="2974621" cy="3189165"/>
          </a:xfrm>
          <a:custGeom>
            <a:avLst/>
            <a:gdLst/>
            <a:ahLst/>
            <a:cxnLst/>
            <a:rect l="l" t="t" r="r" b="b"/>
            <a:pathLst>
              <a:path w="2974621" h="3189165">
                <a:moveTo>
                  <a:pt x="0" y="0"/>
                </a:moveTo>
                <a:lnTo>
                  <a:pt x="2974621" y="0"/>
                </a:lnTo>
                <a:lnTo>
                  <a:pt x="2974621" y="3189165"/>
                </a:lnTo>
                <a:lnTo>
                  <a:pt x="0" y="318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21109" y="2643656"/>
            <a:ext cx="4564668" cy="3041210"/>
          </a:xfrm>
          <a:custGeom>
            <a:avLst/>
            <a:gdLst/>
            <a:ahLst/>
            <a:cxnLst/>
            <a:rect l="l" t="t" r="r" b="b"/>
            <a:pathLst>
              <a:path w="4564668" h="3041210">
                <a:moveTo>
                  <a:pt x="0" y="0"/>
                </a:moveTo>
                <a:lnTo>
                  <a:pt x="4564668" y="0"/>
                </a:lnTo>
                <a:lnTo>
                  <a:pt x="4564668" y="3041210"/>
                </a:lnTo>
                <a:lnTo>
                  <a:pt x="0" y="30412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49238" y="567756"/>
            <a:ext cx="12303596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Cui se adresează proiectul?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215" y="68721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60148" y="178632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5" y="0"/>
                </a:lnTo>
                <a:lnTo>
                  <a:pt x="1738495" y="1832831"/>
                </a:lnTo>
                <a:lnTo>
                  <a:pt x="0" y="1832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94504" y="2470264"/>
            <a:ext cx="18636831" cy="799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Pot fi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incluse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grupul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țintă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persoanele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care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îndeplinesc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condițiile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stabilite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prin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metodologia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proiectului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principal,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solicitantul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trebuie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aibă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domiciliul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sau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reședința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comuna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ro-RO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Valcău de jos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fi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împlinit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vârsta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legală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pensionare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se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afle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într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-o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situație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vulnerabilitate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aibă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nevoie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sprijin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pentru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activitățile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zilnice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aibă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probleme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sănătate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sau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mobilitate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care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limitează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autonomia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nu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beneficieze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sprijin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familial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suficient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aibă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venituri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reduse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accepte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evaluarea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socială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medicală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funcțională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depună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documentele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necesare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nu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beneficieze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similare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finanțate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pentru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aceeași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perioadă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din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alte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surse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incompatibile</a:t>
            </a:r>
            <a:r>
              <a:rPr lang="en-US" sz="30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25683" y="2536939"/>
            <a:ext cx="1407424" cy="1888008"/>
          </a:xfrm>
          <a:custGeom>
            <a:avLst/>
            <a:gdLst/>
            <a:ahLst/>
            <a:cxnLst/>
            <a:rect l="l" t="t" r="r" b="b"/>
            <a:pathLst>
              <a:path w="1407424" h="1888008">
                <a:moveTo>
                  <a:pt x="0" y="0"/>
                </a:moveTo>
                <a:lnTo>
                  <a:pt x="1407425" y="0"/>
                </a:lnTo>
                <a:lnTo>
                  <a:pt x="1407425" y="1888008"/>
                </a:lnTo>
                <a:lnTo>
                  <a:pt x="0" y="1888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34510" y="4244645"/>
            <a:ext cx="1491173" cy="1656859"/>
          </a:xfrm>
          <a:custGeom>
            <a:avLst/>
            <a:gdLst/>
            <a:ahLst/>
            <a:cxnLst/>
            <a:rect l="l" t="t" r="r" b="b"/>
            <a:pathLst>
              <a:path w="1491173" h="1656859">
                <a:moveTo>
                  <a:pt x="0" y="0"/>
                </a:moveTo>
                <a:lnTo>
                  <a:pt x="1491173" y="0"/>
                </a:lnTo>
                <a:lnTo>
                  <a:pt x="1491173" y="1656859"/>
                </a:lnTo>
                <a:lnTo>
                  <a:pt x="0" y="16568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29928" y="435681"/>
            <a:ext cx="16225458" cy="183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Cine poate beneficia de serviciile proiectului?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215" y="68721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90053" y="68721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4" y="0"/>
                </a:lnTo>
                <a:lnTo>
                  <a:pt x="1738494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08921" y="1460455"/>
            <a:ext cx="14972875" cy="7399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Proiectul</a:t>
            </a:r>
            <a:r>
              <a:rPr lang="en-US" sz="27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este</a:t>
            </a:r>
            <a:r>
              <a:rPr lang="en-US" sz="27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implementat</a:t>
            </a:r>
            <a:r>
              <a:rPr lang="en-US" sz="27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o </a:t>
            </a:r>
            <a:r>
              <a:rPr lang="en-US" sz="27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echipă</a:t>
            </a:r>
            <a:r>
              <a:rPr lang="en-US" sz="27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formată</a:t>
            </a:r>
            <a:r>
              <a:rPr lang="en-US" sz="27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din </a:t>
            </a:r>
            <a:r>
              <a:rPr lang="en-US" sz="27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specialiști</a:t>
            </a:r>
            <a:r>
              <a:rPr lang="en-US" sz="27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cu </a:t>
            </a:r>
            <a:r>
              <a:rPr lang="en-US" sz="27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roluri</a:t>
            </a:r>
            <a:r>
              <a:rPr lang="en-US" sz="27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complementare</a:t>
            </a:r>
            <a:r>
              <a:rPr lang="en-US" sz="27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:</a:t>
            </a:r>
          </a:p>
          <a:p>
            <a:pPr algn="ctr">
              <a:lnSpc>
                <a:spcPts val="4200"/>
              </a:lnSpc>
            </a:pPr>
            <a:r>
              <a:rPr lang="en-US" sz="3000" i="1" dirty="0">
                <a:solidFill>
                  <a:srgbClr val="FF3131"/>
                </a:solidFill>
                <a:latin typeface="Abril Fatface Italics"/>
                <a:ea typeface="Abril Fatface Italics"/>
                <a:cs typeface="Abril Fatface Italics"/>
                <a:sym typeface="Abril Fatface Italics"/>
              </a:rPr>
              <a:t>Management </a:t>
            </a:r>
            <a:r>
              <a:rPr lang="en-US" sz="3000" i="1" dirty="0" err="1">
                <a:solidFill>
                  <a:srgbClr val="FF3131"/>
                </a:solidFill>
                <a:latin typeface="Abril Fatface Italics"/>
                <a:ea typeface="Abril Fatface Italics"/>
                <a:cs typeface="Abril Fatface Italics"/>
                <a:sym typeface="Abril Fatface Italics"/>
              </a:rPr>
              <a:t>și</a:t>
            </a:r>
            <a:r>
              <a:rPr lang="en-US" sz="3000" i="1" dirty="0">
                <a:solidFill>
                  <a:srgbClr val="FF3131"/>
                </a:solidFill>
                <a:latin typeface="Abril Fatface Italics"/>
                <a:ea typeface="Abril Fatface Italics"/>
                <a:cs typeface="Abril Fatface Italics"/>
                <a:sym typeface="Abril Fatface Italics"/>
              </a:rPr>
              <a:t> </a:t>
            </a:r>
            <a:r>
              <a:rPr lang="en-US" sz="3000" i="1" dirty="0" err="1">
                <a:solidFill>
                  <a:srgbClr val="FF3131"/>
                </a:solidFill>
                <a:latin typeface="Abril Fatface Italics"/>
                <a:ea typeface="Abril Fatface Italics"/>
                <a:cs typeface="Abril Fatface Italics"/>
                <a:sym typeface="Abril Fatface Italics"/>
              </a:rPr>
              <a:t>coordonare</a:t>
            </a:r>
            <a:endParaRPr lang="en-US" sz="3000" i="1" dirty="0">
              <a:solidFill>
                <a:srgbClr val="FF3131"/>
              </a:solidFill>
              <a:latin typeface="Abril Fatface Italics"/>
              <a:ea typeface="Abril Fatface Italics"/>
              <a:cs typeface="Abril Fatface Italics"/>
              <a:sym typeface="Abril Fatface Italics"/>
            </a:endParaRPr>
          </a:p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Manager </a:t>
            </a:r>
            <a:r>
              <a:rPr lang="en-US" sz="25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proiect</a:t>
            </a:r>
            <a:endParaRPr lang="en-US" sz="2500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Responsabil</a:t>
            </a: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financiar</a:t>
            </a:r>
            <a:endParaRPr lang="ro-RO" sz="2500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3500"/>
              </a:lnSpc>
            </a:pPr>
            <a:r>
              <a:rPr lang="en-US" sz="3000" i="1" dirty="0">
                <a:solidFill>
                  <a:srgbClr val="FF3131"/>
                </a:solidFill>
                <a:latin typeface="Abril Fatface Italics"/>
                <a:ea typeface="Abril Fatface Italics"/>
                <a:cs typeface="Abril Fatface Italics"/>
                <a:sym typeface="Abril Fatface Italics"/>
              </a:rPr>
              <a:t>Expert</a:t>
            </a:r>
            <a:r>
              <a:rPr lang="ro-RO" sz="3000" i="1" dirty="0">
                <a:solidFill>
                  <a:srgbClr val="FF3131"/>
                </a:solidFill>
                <a:latin typeface="Abril Fatface Italics"/>
                <a:ea typeface="Abril Fatface Italics"/>
                <a:cs typeface="Abril Fatface Italics"/>
                <a:sym typeface="Abril Fatface Italics"/>
              </a:rPr>
              <a:t>i implementare</a:t>
            </a:r>
            <a:endParaRPr lang="en-US" sz="3000" i="1" dirty="0">
              <a:solidFill>
                <a:srgbClr val="FF3131"/>
              </a:solidFill>
              <a:latin typeface="Abril Fatface Italics"/>
              <a:ea typeface="Abril Fatface Italics"/>
              <a:cs typeface="Abril Fatface Italics"/>
              <a:sym typeface="Abril Fatface Italics"/>
            </a:endParaRPr>
          </a:p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Coordonator</a:t>
            </a: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serviciu</a:t>
            </a: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social</a:t>
            </a:r>
          </a:p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Asistent</a:t>
            </a: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social</a:t>
            </a:r>
          </a:p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Asistent</a:t>
            </a: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medical </a:t>
            </a:r>
            <a:r>
              <a:rPr lang="en-US" sz="25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comunitar</a:t>
            </a:r>
            <a:endParaRPr lang="en-US" sz="2500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Kinetoterapeut</a:t>
            </a:r>
            <a:endParaRPr lang="en-US" sz="2500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Îngrijitori</a:t>
            </a: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la </a:t>
            </a:r>
            <a:r>
              <a:rPr lang="en-US" sz="25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domiciliu</a:t>
            </a:r>
            <a:endParaRPr lang="ro-RO" sz="2500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4200"/>
              </a:lnSpc>
            </a:pPr>
            <a:r>
              <a:rPr lang="en-US" sz="3000" i="1" dirty="0" err="1">
                <a:solidFill>
                  <a:srgbClr val="FF3131"/>
                </a:solidFill>
                <a:latin typeface="Abril Fatface Italics"/>
                <a:ea typeface="Abril Fatface Italics"/>
                <a:cs typeface="Abril Fatface Italics"/>
                <a:sym typeface="Abril Fatface Italics"/>
              </a:rPr>
              <a:t>Suport</a:t>
            </a:r>
            <a:r>
              <a:rPr lang="en-US" sz="3000" i="1" dirty="0">
                <a:solidFill>
                  <a:srgbClr val="FF3131"/>
                </a:solidFill>
                <a:latin typeface="Abril Fatface Italics"/>
                <a:ea typeface="Abril Fatface Italics"/>
                <a:cs typeface="Abril Fatface Italics"/>
                <a:sym typeface="Abril Fatface Italics"/>
              </a:rPr>
              <a:t> </a:t>
            </a:r>
            <a:r>
              <a:rPr lang="en-US" sz="3000" i="1" dirty="0" err="1">
                <a:solidFill>
                  <a:srgbClr val="FF3131"/>
                </a:solidFill>
                <a:latin typeface="Abril Fatface Italics"/>
                <a:ea typeface="Abril Fatface Italics"/>
                <a:cs typeface="Abril Fatface Italics"/>
                <a:sym typeface="Abril Fatface Italics"/>
              </a:rPr>
              <a:t>și</a:t>
            </a:r>
            <a:r>
              <a:rPr lang="en-US" sz="3000" i="1" dirty="0">
                <a:solidFill>
                  <a:srgbClr val="FF3131"/>
                </a:solidFill>
                <a:latin typeface="Abril Fatface Italics"/>
                <a:ea typeface="Abril Fatface Italics"/>
                <a:cs typeface="Abril Fatface Italics"/>
                <a:sym typeface="Abril Fatface Italics"/>
              </a:rPr>
              <a:t> </a:t>
            </a:r>
            <a:r>
              <a:rPr lang="en-US" sz="3000" i="1" dirty="0" err="1">
                <a:solidFill>
                  <a:srgbClr val="FF3131"/>
                </a:solidFill>
                <a:latin typeface="Abril Fatface Italics"/>
                <a:ea typeface="Abril Fatface Italics"/>
                <a:cs typeface="Abril Fatface Italics"/>
                <a:sym typeface="Abril Fatface Italics"/>
              </a:rPr>
              <a:t>monitorizare</a:t>
            </a:r>
            <a:endParaRPr lang="en-US" sz="3000" i="1" dirty="0">
              <a:solidFill>
                <a:srgbClr val="FF3131"/>
              </a:solidFill>
              <a:latin typeface="Abril Fatface Italics"/>
              <a:ea typeface="Abril Fatface Italics"/>
              <a:cs typeface="Abril Fatface Italics"/>
              <a:sym typeface="Abril Fatface Italics"/>
            </a:endParaRPr>
          </a:p>
          <a:p>
            <a:pPr algn="ctr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Responsabil</a:t>
            </a: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grup</a:t>
            </a: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țintă</a:t>
            </a:r>
            <a:endParaRPr lang="en-US" sz="2500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</a:p>
          <a:p>
            <a:pPr algn="ctr">
              <a:lnSpc>
                <a:spcPts val="3780"/>
              </a:lnSpc>
            </a:pPr>
            <a:endParaRPr lang="en-US" sz="2500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36361" y="2210306"/>
            <a:ext cx="3992185" cy="3323494"/>
          </a:xfrm>
          <a:custGeom>
            <a:avLst/>
            <a:gdLst/>
            <a:ahLst/>
            <a:cxnLst/>
            <a:rect l="l" t="t" r="r" b="b"/>
            <a:pathLst>
              <a:path w="3992185" h="3323494">
                <a:moveTo>
                  <a:pt x="0" y="0"/>
                </a:moveTo>
                <a:lnTo>
                  <a:pt x="3992186" y="0"/>
                </a:lnTo>
                <a:lnTo>
                  <a:pt x="3992186" y="3323495"/>
                </a:lnTo>
                <a:lnTo>
                  <a:pt x="0" y="33234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619181" y="2006862"/>
            <a:ext cx="4578831" cy="2757705"/>
          </a:xfrm>
          <a:custGeom>
            <a:avLst/>
            <a:gdLst/>
            <a:ahLst/>
            <a:cxnLst/>
            <a:rect l="l" t="t" r="r" b="b"/>
            <a:pathLst>
              <a:path w="4578831" h="2757705">
                <a:moveTo>
                  <a:pt x="0" y="0"/>
                </a:moveTo>
                <a:lnTo>
                  <a:pt x="4578831" y="0"/>
                </a:lnTo>
                <a:lnTo>
                  <a:pt x="4578831" y="2757705"/>
                </a:lnTo>
                <a:lnTo>
                  <a:pt x="0" y="27577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387891" y="5109140"/>
            <a:ext cx="3676744" cy="2451163"/>
          </a:xfrm>
          <a:custGeom>
            <a:avLst/>
            <a:gdLst/>
            <a:ahLst/>
            <a:cxnLst/>
            <a:rect l="l" t="t" r="r" b="b"/>
            <a:pathLst>
              <a:path w="3676744" h="2451163">
                <a:moveTo>
                  <a:pt x="0" y="0"/>
                </a:moveTo>
                <a:lnTo>
                  <a:pt x="3676744" y="0"/>
                </a:lnTo>
                <a:lnTo>
                  <a:pt x="3676744" y="2451163"/>
                </a:lnTo>
                <a:lnTo>
                  <a:pt x="0" y="24511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43768" y="5109140"/>
            <a:ext cx="3781769" cy="2836327"/>
          </a:xfrm>
          <a:custGeom>
            <a:avLst/>
            <a:gdLst/>
            <a:ahLst/>
            <a:cxnLst/>
            <a:rect l="l" t="t" r="r" b="b"/>
            <a:pathLst>
              <a:path w="3781769" h="2836327">
                <a:moveTo>
                  <a:pt x="0" y="0"/>
                </a:moveTo>
                <a:lnTo>
                  <a:pt x="3781769" y="0"/>
                </a:lnTo>
                <a:lnTo>
                  <a:pt x="3781769" y="2836327"/>
                </a:lnTo>
                <a:lnTo>
                  <a:pt x="0" y="28363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769358" y="124460"/>
            <a:ext cx="10827521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Echipa de proiect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215" y="68721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90053" y="68721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4" y="0"/>
                </a:lnTo>
                <a:lnTo>
                  <a:pt x="1738494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44648" y="1577457"/>
            <a:ext cx="15583900" cy="890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La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finalul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proiectului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se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urmăresc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următoarele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rezultate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: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un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serviciu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social de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îngrijire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la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domiciliu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înființat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funcțional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110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persoane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vârstnice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identificate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selectate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110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persoane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vârstnice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care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beneficiază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adaptate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nevoilor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minimum 10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beneficiari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etnie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romă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incluși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proiect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acordate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continuu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pentru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minimum 12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luni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planuri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individualizate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intervenție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evaluări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monitorizări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periodice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îngrijire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la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domiciliu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asistență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medicală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comunitară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kinetoterapie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minimum 110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reuniuni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sociale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3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excursii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tematice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3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seminarii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interes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220 de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pachete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igienă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36 de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brățări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teleasistență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110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kituri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pentru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adaptarea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locuinței</a:t>
            </a:r>
            <a:r>
              <a:rPr lang="en-US" sz="28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</a:p>
          <a:p>
            <a:pPr algn="l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336598" y="5805976"/>
            <a:ext cx="3569555" cy="3912299"/>
          </a:xfrm>
          <a:custGeom>
            <a:avLst/>
            <a:gdLst/>
            <a:ahLst/>
            <a:cxnLst/>
            <a:rect l="l" t="t" r="r" b="b"/>
            <a:pathLst>
              <a:path w="3569555" h="3912299">
                <a:moveTo>
                  <a:pt x="0" y="0"/>
                </a:moveTo>
                <a:lnTo>
                  <a:pt x="3569555" y="0"/>
                </a:lnTo>
                <a:lnTo>
                  <a:pt x="3569555" y="3912299"/>
                </a:lnTo>
                <a:lnTo>
                  <a:pt x="0" y="3912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707554" y="3820402"/>
            <a:ext cx="5040372" cy="2646195"/>
          </a:xfrm>
          <a:custGeom>
            <a:avLst/>
            <a:gdLst/>
            <a:ahLst/>
            <a:cxnLst/>
            <a:rect l="l" t="t" r="r" b="b"/>
            <a:pathLst>
              <a:path w="5040372" h="2646195">
                <a:moveTo>
                  <a:pt x="0" y="0"/>
                </a:moveTo>
                <a:lnTo>
                  <a:pt x="5040372" y="0"/>
                </a:lnTo>
                <a:lnTo>
                  <a:pt x="5040372" y="2646196"/>
                </a:lnTo>
                <a:lnTo>
                  <a:pt x="0" y="26461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19682" y="480629"/>
            <a:ext cx="10248636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REZULTATELE AȘTEPTATE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215" y="0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90053" y="87127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4" y="0"/>
                </a:lnTo>
                <a:lnTo>
                  <a:pt x="1738494" y="1832831"/>
                </a:lnTo>
                <a:lnTo>
                  <a:pt x="0" y="1832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94504" y="2349508"/>
            <a:ext cx="15052955" cy="812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Prin serviciile proiectului se urmărește:</a:t>
            </a:r>
          </a:p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îmbunătățirea calității vieții;</a:t>
            </a:r>
          </a:p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menținerea persoanei în propriul domiciliu;</a:t>
            </a:r>
          </a:p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reducerea riscului de izolare;</a:t>
            </a:r>
          </a:p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creșterea siguranței în locuință;</a:t>
            </a:r>
          </a:p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menținerea sau îmbunătățirea mobilității;</a:t>
            </a:r>
          </a:p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sprijinirea respectării recomandărilor medicale;</a:t>
            </a:r>
          </a:p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reducerea riscului de cădere;</a:t>
            </a:r>
          </a:p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prevenirea agravării dependenței;</a:t>
            </a:r>
          </a:p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creșterea autonomiei personale;</a:t>
            </a:r>
          </a:p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menținerea relațiilor cu familia și comunitatea;</a:t>
            </a:r>
          </a:p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creșterea accesului la informații;</a:t>
            </a:r>
          </a:p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încurajarea participării sociale;</a:t>
            </a:r>
          </a:p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prevenirea instituționalizării.</a:t>
            </a:r>
          </a:p>
          <a:p>
            <a:pPr algn="l">
              <a:lnSpc>
                <a:spcPts val="4340"/>
              </a:lnSpc>
            </a:pPr>
            <a:endParaRPr lang="en-US" sz="310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105853" y="2174793"/>
            <a:ext cx="3741292" cy="2105813"/>
          </a:xfrm>
          <a:custGeom>
            <a:avLst/>
            <a:gdLst/>
            <a:ahLst/>
            <a:cxnLst/>
            <a:rect l="l" t="t" r="r" b="b"/>
            <a:pathLst>
              <a:path w="3741292" h="2105813">
                <a:moveTo>
                  <a:pt x="0" y="0"/>
                </a:moveTo>
                <a:lnTo>
                  <a:pt x="3741292" y="0"/>
                </a:lnTo>
                <a:lnTo>
                  <a:pt x="3741292" y="2105813"/>
                </a:lnTo>
                <a:lnTo>
                  <a:pt x="0" y="2105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229879" y="7511250"/>
            <a:ext cx="3991562" cy="2229401"/>
          </a:xfrm>
          <a:custGeom>
            <a:avLst/>
            <a:gdLst/>
            <a:ahLst/>
            <a:cxnLst/>
            <a:rect l="l" t="t" r="r" b="b"/>
            <a:pathLst>
              <a:path w="3991562" h="2229401">
                <a:moveTo>
                  <a:pt x="0" y="0"/>
                </a:moveTo>
                <a:lnTo>
                  <a:pt x="3991562" y="0"/>
                </a:lnTo>
                <a:lnTo>
                  <a:pt x="3991562" y="2229401"/>
                </a:lnTo>
                <a:lnTo>
                  <a:pt x="0" y="22294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96072" y="4384353"/>
            <a:ext cx="5374490" cy="3023151"/>
          </a:xfrm>
          <a:custGeom>
            <a:avLst/>
            <a:gdLst/>
            <a:ahLst/>
            <a:cxnLst/>
            <a:rect l="l" t="t" r="r" b="b"/>
            <a:pathLst>
              <a:path w="5374490" h="3023151">
                <a:moveTo>
                  <a:pt x="0" y="0"/>
                </a:moveTo>
                <a:lnTo>
                  <a:pt x="5374490" y="0"/>
                </a:lnTo>
                <a:lnTo>
                  <a:pt x="5374490" y="3023150"/>
                </a:lnTo>
                <a:lnTo>
                  <a:pt x="0" y="30231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66559" y="84173"/>
            <a:ext cx="12154882" cy="183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Schimbări așteptate în viața persoanelor vârstnice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215" y="68721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49505" y="0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5" y="0"/>
                </a:lnTo>
                <a:lnTo>
                  <a:pt x="1738495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30698" y="3005907"/>
            <a:ext cx="11861142" cy="745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Proiectul va contribui la: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dezvoltarea serviciilor sociale locale;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creșterea capacității de intervenție la nivelul comunei;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formarea unei echipe multidisciplinare;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îmbunătățirea colaborării dintre instituții;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identificarea mai rapidă a persoanelor vulnerabile;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crearea unui model de sprijin integrat;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responsabilizarea comunității;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sprijinirea familiilor persoanelor vârstnice;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reducerea presiunii asupra aparținătorilor;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prevenirea situațiilor de urgență;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promovarea respectului față de persoanele vârstnice;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dezvoltarea unei culturi locale a solidarității.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004131" y="4016073"/>
            <a:ext cx="4889672" cy="3259781"/>
          </a:xfrm>
          <a:custGeom>
            <a:avLst/>
            <a:gdLst/>
            <a:ahLst/>
            <a:cxnLst/>
            <a:rect l="l" t="t" r="r" b="b"/>
            <a:pathLst>
              <a:path w="4889672" h="3259781">
                <a:moveTo>
                  <a:pt x="0" y="0"/>
                </a:moveTo>
                <a:lnTo>
                  <a:pt x="4889672" y="0"/>
                </a:lnTo>
                <a:lnTo>
                  <a:pt x="4889672" y="3259781"/>
                </a:lnTo>
                <a:lnTo>
                  <a:pt x="0" y="3259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25449" y="124460"/>
            <a:ext cx="14676869" cy="276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IMPACTUL ASUPRA COMUNITĂȚII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O comunitate mai atentă la nevoile persoanelor vârstnice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215" y="0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49505" y="0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5" y="0"/>
                </a:lnTo>
                <a:lnTo>
                  <a:pt x="1738495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95553" y="2800392"/>
            <a:ext cx="13902575" cy="4883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Comuna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ro-RO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Valcău de jos</a:t>
            </a:r>
            <a:endParaRPr lang="en-US" sz="3399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Telefon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: 0260 670 869</a:t>
            </a:r>
            <a:endParaRPr lang="ro-RO" sz="3399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E-mail: contact@primariavalcaudejos.ro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Website: www. https://www.primariavalcaudejos.ro/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4759"/>
              </a:lnSpc>
            </a:pPr>
            <a:endParaRPr lang="ro-RO" sz="3399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4759"/>
              </a:lnSpc>
            </a:pPr>
            <a:r>
              <a:rPr lang="ro-RO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Responsabil Grup țintă</a:t>
            </a:r>
          </a:p>
          <a:p>
            <a:pPr algn="ctr">
              <a:lnSpc>
                <a:spcPts val="4759"/>
              </a:lnSpc>
            </a:pPr>
            <a:r>
              <a:rPr lang="ro-RO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Telefon: 0762545009</a:t>
            </a:r>
            <a:endParaRPr lang="en-US" sz="3399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989153" y="3683413"/>
            <a:ext cx="2305606" cy="1706148"/>
          </a:xfrm>
          <a:custGeom>
            <a:avLst/>
            <a:gdLst/>
            <a:ahLst/>
            <a:cxnLst/>
            <a:rect l="l" t="t" r="r" b="b"/>
            <a:pathLst>
              <a:path w="2305606" h="1706148">
                <a:moveTo>
                  <a:pt x="0" y="0"/>
                </a:moveTo>
                <a:lnTo>
                  <a:pt x="2305606" y="0"/>
                </a:lnTo>
                <a:lnTo>
                  <a:pt x="2305606" y="1706148"/>
                </a:lnTo>
                <a:lnTo>
                  <a:pt x="0" y="17061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298847" y="91793"/>
            <a:ext cx="11690306" cy="182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DATE DE CONTACT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Informații și înscrieri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215" y="68721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49505" y="68721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5" y="0"/>
                </a:lnTo>
                <a:lnTo>
                  <a:pt x="1738495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6529" y="1177482"/>
            <a:ext cx="17574942" cy="8965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Fiecare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persoană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vârstnică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merită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să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fie </a:t>
            </a:r>
          </a:p>
          <a:p>
            <a:pPr algn="ctr">
              <a:lnSpc>
                <a:spcPts val="6440"/>
              </a:lnSpc>
            </a:pP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sprijinită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respectată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și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încurajată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să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rămână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activă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în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propria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comunitate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ctr">
              <a:lnSpc>
                <a:spcPts val="6440"/>
              </a:lnSpc>
            </a:pPr>
            <a:endParaRPr lang="en-US" sz="46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ts val="6440"/>
              </a:lnSpc>
            </a:pP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Prin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proiectul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</a:t>
            </a:r>
          </a:p>
          <a:p>
            <a:pPr algn="ctr">
              <a:lnSpc>
                <a:spcPts val="6440"/>
              </a:lnSpc>
            </a:pP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„</a:t>
            </a:r>
            <a:r>
              <a:rPr lang="ro-RO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Sprijin pentru binici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– </a:t>
            </a:r>
            <a:r>
              <a:rPr lang="ro-RO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Program de îngrijire la domiciliu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”</a:t>
            </a:r>
          </a:p>
          <a:p>
            <a:pPr algn="ctr">
              <a:lnSpc>
                <a:spcPts val="6440"/>
              </a:lnSpc>
            </a:pP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Comuna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ro-RO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Valcău de jos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își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propun</a:t>
            </a:r>
            <a:r>
              <a:rPr lang="ro-RO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e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să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ofere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servicii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accesibile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adaptate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și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orientate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către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nevoile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reale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ale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persoanelor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vârstnice</a:t>
            </a:r>
            <a:r>
              <a:rPr lang="en-US" sz="46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ctr">
              <a:lnSpc>
                <a:spcPts val="6440"/>
              </a:lnSpc>
            </a:pPr>
            <a:endParaRPr lang="en-US" sz="46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215" y="68721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49505" y="0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5" y="0"/>
                </a:lnTo>
                <a:lnTo>
                  <a:pt x="1738495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76185" y="1883904"/>
            <a:ext cx="15163568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VĂ MULȚUMIM PENTRU PARTICIPARE!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15595" y="3286436"/>
            <a:ext cx="9256810" cy="729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Întrebări și discuții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5938" y="5584123"/>
            <a:ext cx="15163567" cy="436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Proiectul</a:t>
            </a:r>
            <a:endParaRPr lang="ro-RO" sz="31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„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Sprijin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pentru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Bunici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– Program de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Îngrijire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la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Domiciliu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”</a:t>
            </a:r>
          </a:p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Cod SMIS </a:t>
            </a:r>
            <a:r>
              <a:rPr lang="ro-RO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353349</a:t>
            </a:r>
            <a:endParaRPr lang="en-US" sz="31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ts val="4340"/>
              </a:lnSpc>
            </a:pP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Beneficiar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Comuna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ro-RO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Valcău de jos</a:t>
            </a:r>
            <a:endParaRPr lang="en-US" sz="31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ts val="4340"/>
              </a:lnSpc>
            </a:pP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Proiect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cofinanțat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de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Uniunea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Europeană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prin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Fondul Social European Plus.</a:t>
            </a:r>
          </a:p>
          <a:p>
            <a:pPr algn="ctr">
              <a:lnSpc>
                <a:spcPts val="4340"/>
              </a:lnSpc>
            </a:pPr>
            <a:endParaRPr lang="en-US" sz="31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ts val="4340"/>
              </a:lnSpc>
            </a:pPr>
            <a:endParaRPr lang="en-US" sz="31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25983" y="3850547"/>
            <a:ext cx="4150277" cy="3274310"/>
            <a:chOff x="0" y="0"/>
            <a:chExt cx="668338" cy="5272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8338" cy="527277"/>
            </a:xfrm>
            <a:custGeom>
              <a:avLst/>
              <a:gdLst/>
              <a:ahLst/>
              <a:cxnLst/>
              <a:rect l="l" t="t" r="r" b="b"/>
              <a:pathLst>
                <a:path w="668338" h="527277">
                  <a:moveTo>
                    <a:pt x="27981" y="0"/>
                  </a:moveTo>
                  <a:lnTo>
                    <a:pt x="640357" y="0"/>
                  </a:lnTo>
                  <a:cubicBezTo>
                    <a:pt x="647778" y="0"/>
                    <a:pt x="654895" y="2948"/>
                    <a:pt x="660142" y="8195"/>
                  </a:cubicBezTo>
                  <a:cubicBezTo>
                    <a:pt x="665390" y="13443"/>
                    <a:pt x="668338" y="20560"/>
                    <a:pt x="668338" y="27981"/>
                  </a:cubicBezTo>
                  <a:lnTo>
                    <a:pt x="668338" y="499296"/>
                  </a:lnTo>
                  <a:cubicBezTo>
                    <a:pt x="668338" y="514749"/>
                    <a:pt x="655810" y="527277"/>
                    <a:pt x="640357" y="527277"/>
                  </a:cubicBezTo>
                  <a:lnTo>
                    <a:pt x="27981" y="527277"/>
                  </a:lnTo>
                  <a:cubicBezTo>
                    <a:pt x="20560" y="527277"/>
                    <a:pt x="13443" y="524329"/>
                    <a:pt x="8195" y="519081"/>
                  </a:cubicBezTo>
                  <a:cubicBezTo>
                    <a:pt x="2948" y="513834"/>
                    <a:pt x="0" y="506717"/>
                    <a:pt x="0" y="499296"/>
                  </a:cubicBezTo>
                  <a:lnTo>
                    <a:pt x="0" y="27981"/>
                  </a:lnTo>
                  <a:cubicBezTo>
                    <a:pt x="0" y="20560"/>
                    <a:pt x="2948" y="13443"/>
                    <a:pt x="8195" y="8195"/>
                  </a:cubicBezTo>
                  <a:cubicBezTo>
                    <a:pt x="13443" y="2948"/>
                    <a:pt x="20560" y="0"/>
                    <a:pt x="27981" y="0"/>
                  </a:cubicBezTo>
                  <a:close/>
                </a:path>
              </a:pathLst>
            </a:custGeom>
            <a:blipFill>
              <a:blip r:embed="rId2"/>
              <a:stretch>
                <a:fillRect l="-9207" r="-9207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3097256"/>
            <a:ext cx="753291" cy="75329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C1C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3932602"/>
            <a:ext cx="753291" cy="7532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C1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02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952593"/>
            <a:ext cx="753291" cy="75329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C1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03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5972584"/>
            <a:ext cx="753291" cy="7532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C1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04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362123" y="9258300"/>
            <a:ext cx="18934648" cy="1034344"/>
            <a:chOff x="0" y="0"/>
            <a:chExt cx="3896018" cy="21282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96018" cy="212828"/>
            </a:xfrm>
            <a:custGeom>
              <a:avLst/>
              <a:gdLst/>
              <a:ahLst/>
              <a:cxnLst/>
              <a:rect l="l" t="t" r="r" b="b"/>
              <a:pathLst>
                <a:path w="3896018" h="212828">
                  <a:moveTo>
                    <a:pt x="7986" y="0"/>
                  </a:moveTo>
                  <a:lnTo>
                    <a:pt x="3888032" y="0"/>
                  </a:lnTo>
                  <a:cubicBezTo>
                    <a:pt x="3892443" y="0"/>
                    <a:pt x="3896018" y="3575"/>
                    <a:pt x="3896018" y="7986"/>
                  </a:cubicBezTo>
                  <a:lnTo>
                    <a:pt x="3896018" y="204842"/>
                  </a:lnTo>
                  <a:cubicBezTo>
                    <a:pt x="3896018" y="209253"/>
                    <a:pt x="3892443" y="212828"/>
                    <a:pt x="3888032" y="212828"/>
                  </a:cubicBezTo>
                  <a:lnTo>
                    <a:pt x="7986" y="212828"/>
                  </a:lnTo>
                  <a:cubicBezTo>
                    <a:pt x="3575" y="212828"/>
                    <a:pt x="0" y="209253"/>
                    <a:pt x="0" y="204842"/>
                  </a:cubicBezTo>
                  <a:lnTo>
                    <a:pt x="0" y="7986"/>
                  </a:lnTo>
                  <a:cubicBezTo>
                    <a:pt x="0" y="3575"/>
                    <a:pt x="3575" y="0"/>
                    <a:pt x="7986" y="0"/>
                  </a:cubicBezTo>
                  <a:close/>
                </a:path>
              </a:pathLst>
            </a:custGeom>
            <a:solidFill>
              <a:srgbClr val="21A1A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896018" cy="250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6704860" y="2196160"/>
            <a:ext cx="554440" cy="555450"/>
          </a:xfrm>
          <a:custGeom>
            <a:avLst/>
            <a:gdLst/>
            <a:ahLst/>
            <a:cxnLst/>
            <a:rect l="l" t="t" r="r" b="b"/>
            <a:pathLst>
              <a:path w="554440" h="555450">
                <a:moveTo>
                  <a:pt x="0" y="0"/>
                </a:moveTo>
                <a:lnTo>
                  <a:pt x="554440" y="0"/>
                </a:lnTo>
                <a:lnTo>
                  <a:pt x="554440" y="555449"/>
                </a:lnTo>
                <a:lnTo>
                  <a:pt x="0" y="555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14988" y="68721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330503" y="68721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5" y="0"/>
                </a:lnTo>
                <a:lnTo>
                  <a:pt x="1738495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0" y="6992575"/>
            <a:ext cx="753291" cy="75329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C1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05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0" y="7907791"/>
            <a:ext cx="753291" cy="75329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C1C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06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11535216" y="2196160"/>
            <a:ext cx="3707792" cy="2264380"/>
          </a:xfrm>
          <a:custGeom>
            <a:avLst/>
            <a:gdLst/>
            <a:ahLst/>
            <a:cxnLst/>
            <a:rect l="l" t="t" r="r" b="b"/>
            <a:pathLst>
              <a:path w="3707792" h="2471861">
                <a:moveTo>
                  <a:pt x="0" y="0"/>
                </a:moveTo>
                <a:lnTo>
                  <a:pt x="3707791" y="0"/>
                </a:lnTo>
                <a:lnTo>
                  <a:pt x="3707791" y="2471861"/>
                </a:lnTo>
                <a:lnTo>
                  <a:pt x="0" y="24718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284136" y="4996741"/>
            <a:ext cx="2502161" cy="1951685"/>
          </a:xfrm>
          <a:custGeom>
            <a:avLst/>
            <a:gdLst/>
            <a:ahLst/>
            <a:cxnLst/>
            <a:rect l="l" t="t" r="r" b="b"/>
            <a:pathLst>
              <a:path w="2502161" h="1951685">
                <a:moveTo>
                  <a:pt x="0" y="0"/>
                </a:moveTo>
                <a:lnTo>
                  <a:pt x="2502160" y="0"/>
                </a:lnTo>
                <a:lnTo>
                  <a:pt x="2502160" y="1951685"/>
                </a:lnTo>
                <a:lnTo>
                  <a:pt x="0" y="1951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286457" y="231991"/>
            <a:ext cx="13550784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err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Vă</a:t>
            </a:r>
            <a:r>
              <a:rPr lang="en-US" sz="3500" b="1" dirty="0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dirty="0" err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mulțumim</a:t>
            </a:r>
            <a:r>
              <a:rPr lang="en-US" sz="3500" b="1" dirty="0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dirty="0" err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pentru</a:t>
            </a:r>
            <a:r>
              <a:rPr lang="en-US" sz="3500" b="1" dirty="0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dirty="0" err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participarea</a:t>
            </a:r>
            <a:r>
              <a:rPr lang="en-US" sz="3500" b="1" dirty="0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 la </a:t>
            </a:r>
            <a:r>
              <a:rPr lang="en-US" sz="3500" b="1" dirty="0" err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conferința</a:t>
            </a:r>
            <a:r>
              <a:rPr lang="en-US" sz="3500" b="1" dirty="0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3500" b="1" dirty="0" err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lansare</a:t>
            </a:r>
            <a:r>
              <a:rPr lang="en-US" sz="3500" b="1" dirty="0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 a </a:t>
            </a:r>
            <a:r>
              <a:rPr lang="en-US" sz="3500" b="1" dirty="0" err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proiectului</a:t>
            </a:r>
            <a:r>
              <a:rPr lang="en-US" sz="3500" b="1" dirty="0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ctr">
              <a:lnSpc>
                <a:spcPts val="4200"/>
              </a:lnSpc>
            </a:pPr>
            <a:r>
              <a:rPr lang="en-US" sz="3500" b="1" dirty="0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„</a:t>
            </a:r>
            <a:r>
              <a:rPr lang="en-US" sz="3500" b="1" dirty="0" err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Sprijin</a:t>
            </a:r>
            <a:r>
              <a:rPr lang="en-US" sz="3500" b="1" dirty="0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dirty="0" err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pentru</a:t>
            </a:r>
            <a:r>
              <a:rPr lang="en-US" sz="3500" b="1" dirty="0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dirty="0" err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Bunici</a:t>
            </a:r>
            <a:r>
              <a:rPr lang="en-US" sz="3500" b="1" dirty="0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 – Program de </a:t>
            </a:r>
            <a:r>
              <a:rPr lang="en-US" sz="3500" b="1" dirty="0" err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Îngrijire</a:t>
            </a:r>
            <a:r>
              <a:rPr lang="en-US" sz="3500" b="1" dirty="0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 la </a:t>
            </a:r>
            <a:r>
              <a:rPr lang="en-US" sz="3500" b="1" dirty="0" err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Domiciliu</a:t>
            </a:r>
            <a:r>
              <a:rPr lang="en-US" sz="3500" b="1" dirty="0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”</a:t>
            </a:r>
          </a:p>
          <a:p>
            <a:pPr algn="l">
              <a:lnSpc>
                <a:spcPts val="3600"/>
              </a:lnSpc>
            </a:pPr>
            <a:endParaRPr lang="en-US" sz="3500" b="1" dirty="0">
              <a:solidFill>
                <a:srgbClr val="1C1C1C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94506" y="3953421"/>
            <a:ext cx="10640710" cy="53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să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informăm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comunitatea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cu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privire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la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serviciile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care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vor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fi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oferite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;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94506" y="4981575"/>
            <a:ext cx="9102950" cy="53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să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prezentăm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condițiile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acces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la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serviciile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proiectului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;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94506" y="6010276"/>
            <a:ext cx="9516212" cy="53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499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să evidențiem rolul beneficiarului și al partenerului;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94506" y="3144064"/>
            <a:ext cx="8167344" cy="53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să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prezentăm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obiectivele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și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activitățile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proiectului</a:t>
            </a:r>
            <a:r>
              <a:rPr lang="en-US" sz="2499" dirty="0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;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-1549136" y="2407209"/>
            <a:ext cx="1211184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Prin </a:t>
            </a:r>
            <a:r>
              <a:rPr lang="en-US" sz="30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această</a:t>
            </a:r>
            <a:r>
              <a:rPr lang="en-US" sz="30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conferință</a:t>
            </a:r>
            <a:r>
              <a:rPr lang="en-US" sz="30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ne </a:t>
            </a:r>
            <a:r>
              <a:rPr lang="en-US" sz="30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propunem</a:t>
            </a:r>
            <a:r>
              <a:rPr lang="en-US" sz="30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94506" y="7021557"/>
            <a:ext cx="15597375" cy="53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499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să facilităm colaborarea dintre administrația publică locală, specialiști, familii și comunitate;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94506" y="7981954"/>
            <a:ext cx="15597375" cy="53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499">
                <a:solidFill>
                  <a:srgbClr val="262626"/>
                </a:solidFill>
                <a:latin typeface="Poppins Light"/>
                <a:ea typeface="Poppins Light"/>
                <a:cs typeface="Poppins Light"/>
                <a:sym typeface="Poppins Light"/>
              </a:rPr>
              <a:t>să răspundem întrebărilor persoanelor interesate.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5298" y="68721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232159" y="68721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5" y="0"/>
                </a:lnTo>
                <a:lnTo>
                  <a:pt x="1738495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79089" y="66675"/>
            <a:ext cx="11729823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Date generale ale proiectului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53133" y="1155473"/>
            <a:ext cx="11955778" cy="118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Titlul</a:t>
            </a:r>
            <a:r>
              <a:rPr lang="en-US" sz="33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proiectului</a:t>
            </a:r>
            <a:r>
              <a:rPr lang="en-US" sz="33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„</a:t>
            </a:r>
            <a:r>
              <a:rPr lang="ro-RO" sz="33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Sprijin pentru Bunici-Program de Îngrijire la Domiciliu</a:t>
            </a:r>
            <a:r>
              <a:rPr lang="en-US" sz="33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9613" y="3162300"/>
            <a:ext cx="14605254" cy="5861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Proiect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finan</a:t>
            </a:r>
            <a:r>
              <a:rPr lang="ro-RO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țat prin 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: Fondul Social European Plus</a:t>
            </a:r>
          </a:p>
          <a:p>
            <a:pPr algn="just">
              <a:lnSpc>
                <a:spcPts val="4620"/>
              </a:lnSpc>
            </a:pPr>
            <a:r>
              <a:rPr lang="en-US" sz="33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Programul</a:t>
            </a:r>
            <a:r>
              <a:rPr lang="en-US" sz="33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Incluziune</a:t>
            </a:r>
            <a:r>
              <a:rPr lang="en-US" sz="33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33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Demnitate</a:t>
            </a:r>
            <a:r>
              <a:rPr lang="en-US" sz="33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Socială</a:t>
            </a:r>
            <a:r>
              <a:rPr lang="en-US" sz="33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2021–2027</a:t>
            </a:r>
            <a:endParaRPr lang="ro-RO" sz="3300" dirty="0">
              <a:solidFill>
                <a:srgbClr val="0B0A0A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just">
              <a:lnSpc>
                <a:spcPts val="4620"/>
              </a:lnSpc>
            </a:pPr>
            <a:r>
              <a:rPr lang="en-US" sz="33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Prioritatea</a:t>
            </a:r>
            <a:r>
              <a:rPr lang="en-US" sz="33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P6 – </a:t>
            </a:r>
            <a:r>
              <a:rPr lang="en-US" sz="33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Servicii</a:t>
            </a:r>
            <a:r>
              <a:rPr lang="en-US" sz="33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3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suport</a:t>
            </a:r>
            <a:r>
              <a:rPr lang="en-US" sz="33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pentru</a:t>
            </a:r>
            <a:r>
              <a:rPr lang="en-US" sz="33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persoane</a:t>
            </a:r>
            <a:r>
              <a:rPr lang="en-US" sz="33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vârstnice</a:t>
            </a:r>
            <a:endParaRPr lang="ro-RO" sz="3300" dirty="0">
              <a:solidFill>
                <a:srgbClr val="0B0A0A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just">
              <a:lnSpc>
                <a:spcPts val="4620"/>
              </a:lnSpc>
            </a:pP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Acțiunea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6.1 – </a:t>
            </a: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Servicii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îngrijire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la </a:t>
            </a: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domiciliu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pentru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persoanele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vârstnice</a:t>
            </a:r>
            <a:endParaRPr lang="ro-RO" sz="3299" dirty="0">
              <a:solidFill>
                <a:srgbClr val="1C1C1C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just">
              <a:lnSpc>
                <a:spcPts val="4620"/>
              </a:lnSpc>
            </a:pPr>
            <a:endParaRPr lang="en-US" sz="3300" dirty="0">
              <a:solidFill>
                <a:srgbClr val="0B0A0A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>
              <a:lnSpc>
                <a:spcPts val="4620"/>
              </a:lnSpc>
            </a:pPr>
            <a:r>
              <a:rPr lang="en-US" sz="3300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Contract de </a:t>
            </a:r>
            <a:r>
              <a:rPr lang="en-US" sz="3300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finanțare</a:t>
            </a:r>
            <a:r>
              <a:rPr lang="en-US" sz="3300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: nr. 11071/28.05.2026, Cod SMIS: </a:t>
            </a:r>
            <a:r>
              <a:rPr lang="ro-RO" sz="3300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353349</a:t>
            </a:r>
            <a:endParaRPr lang="en-US" sz="3300" dirty="0">
              <a:solidFill>
                <a:srgbClr val="1C1C1C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>
              <a:lnSpc>
                <a:spcPts val="4619"/>
              </a:lnSpc>
            </a:pP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Perioada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implementare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: 01.06.2026–31.07.2029</a:t>
            </a:r>
          </a:p>
          <a:p>
            <a:pPr>
              <a:lnSpc>
                <a:spcPts val="4619"/>
              </a:lnSpc>
            </a:pP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Locul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implementării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: </a:t>
            </a: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Comuna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ro-RO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Valcău de jos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, </a:t>
            </a: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județul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Sălaj</a:t>
            </a:r>
            <a:endParaRPr lang="en-US" sz="3299" dirty="0">
              <a:solidFill>
                <a:srgbClr val="1C1C1C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>
              <a:lnSpc>
                <a:spcPts val="4619"/>
              </a:lnSpc>
            </a:pP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Valoarea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totală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a </a:t>
            </a:r>
            <a:r>
              <a:rPr lang="en-US" sz="3299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proiectului</a:t>
            </a:r>
            <a:r>
              <a:rPr lang="en-US" sz="3299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: 4.974.529,50 RON</a:t>
            </a:r>
            <a:endParaRPr lang="ro-RO" sz="3299" dirty="0">
              <a:solidFill>
                <a:srgbClr val="1C1C1C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l">
              <a:lnSpc>
                <a:spcPts val="4619"/>
              </a:lnSpc>
            </a:pPr>
            <a:endParaRPr lang="en-US" sz="3299" dirty="0">
              <a:solidFill>
                <a:srgbClr val="1C1C1C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7424" y="-27624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9"/>
                </a:lnTo>
                <a:lnTo>
                  <a:pt x="0" y="19199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77483" y="59503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5" y="0"/>
                </a:lnTo>
                <a:lnTo>
                  <a:pt x="1738495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7424" y="1948871"/>
            <a:ext cx="8152176" cy="6559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20"/>
              </a:lnSpc>
            </a:pPr>
            <a:r>
              <a:rPr lang="en-US" sz="3586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Roluri</a:t>
            </a:r>
            <a:r>
              <a:rPr lang="en-US" sz="3586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586" dirty="0" err="1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principale</a:t>
            </a:r>
            <a:r>
              <a:rPr lang="en-US" sz="3586" dirty="0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:</a:t>
            </a:r>
          </a:p>
          <a:p>
            <a:pPr marL="774273" lvl="1" indent="-387137" algn="l">
              <a:lnSpc>
                <a:spcPts val="5020"/>
              </a:lnSpc>
              <a:buFont typeface="Arial"/>
              <a:buChar char="•"/>
            </a:pP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coordonarea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generală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a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proiectului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;</a:t>
            </a:r>
          </a:p>
          <a:p>
            <a:pPr marL="774273" lvl="1" indent="-387137" algn="l">
              <a:lnSpc>
                <a:spcPts val="5020"/>
              </a:lnSpc>
              <a:buFont typeface="Arial"/>
              <a:buChar char="•"/>
            </a:pP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asigurarea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managementului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proiectului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;</a:t>
            </a:r>
          </a:p>
          <a:p>
            <a:pPr marL="774273" lvl="1" indent="-387137" algn="l">
              <a:lnSpc>
                <a:spcPts val="5020"/>
              </a:lnSpc>
              <a:buFont typeface="Arial"/>
              <a:buChar char="•"/>
            </a:pP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monitorizarea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îndeplinirii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obiectivelor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;</a:t>
            </a:r>
          </a:p>
          <a:p>
            <a:pPr marL="774273" lvl="1" indent="-387137" algn="l">
              <a:lnSpc>
                <a:spcPts val="5020"/>
              </a:lnSpc>
              <a:buFont typeface="Arial"/>
              <a:buChar char="•"/>
            </a:pP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organizarea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activităților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informare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;</a:t>
            </a:r>
          </a:p>
          <a:p>
            <a:pPr marL="774273" lvl="1" indent="-387137" algn="l">
              <a:lnSpc>
                <a:spcPts val="5020"/>
              </a:lnSpc>
              <a:buFont typeface="Arial"/>
              <a:buChar char="•"/>
            </a:pP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sprijinirea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identificării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beneficiarilor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;</a:t>
            </a:r>
          </a:p>
          <a:p>
            <a:pPr marL="774273" lvl="1" indent="-387137" algn="l">
              <a:lnSpc>
                <a:spcPts val="5020"/>
              </a:lnSpc>
              <a:buFont typeface="Arial"/>
              <a:buChar char="•"/>
            </a:pP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colaborarea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cu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instituțiile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locale;</a:t>
            </a:r>
          </a:p>
          <a:p>
            <a:pPr marL="774273" lvl="1" indent="-387137" algn="l">
              <a:lnSpc>
                <a:spcPts val="5020"/>
              </a:lnSpc>
              <a:buFont typeface="Arial"/>
              <a:buChar char="•"/>
            </a:pP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organizarea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activităților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sociale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;</a:t>
            </a:r>
          </a:p>
          <a:p>
            <a:pPr marL="774273" lvl="1" indent="-387137" algn="l">
              <a:lnSpc>
                <a:spcPts val="5020"/>
              </a:lnSpc>
              <a:buFont typeface="Arial"/>
              <a:buChar char="•"/>
            </a:pP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asigurarea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sustenabilității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 </a:t>
            </a:r>
            <a:r>
              <a:rPr lang="en-US" sz="2800" i="1" dirty="0" err="1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rezultatelor</a:t>
            </a:r>
            <a:r>
              <a:rPr lang="en-US" sz="2800" i="1" dirty="0">
                <a:solidFill>
                  <a:srgbClr val="1C1C1C"/>
                </a:solidFill>
                <a:latin typeface="Abril Fatface Italics" panose="020B0604020202020204" charset="0"/>
                <a:ea typeface="Abril Fatface"/>
                <a:cs typeface="Abril Fatface"/>
                <a:sym typeface="Abril Fatface"/>
              </a:rPr>
              <a:t>.</a:t>
            </a:r>
            <a:endParaRPr lang="ro-RO" sz="2800" i="1" dirty="0">
              <a:solidFill>
                <a:srgbClr val="1C1C1C"/>
              </a:solidFill>
              <a:latin typeface="Abril Fatface Italics" panose="020B0604020202020204" charset="0"/>
              <a:ea typeface="Abril Fatface"/>
              <a:cs typeface="Abril Fatface"/>
              <a:sym typeface="Abril Fatface"/>
            </a:endParaRPr>
          </a:p>
          <a:p>
            <a:pPr marL="774273" lvl="1" indent="-387137" algn="l">
              <a:lnSpc>
                <a:spcPts val="5020"/>
              </a:lnSpc>
              <a:buFont typeface="Arial"/>
              <a:buChar char="•"/>
            </a:pPr>
            <a:endParaRPr lang="en-US" sz="2800" dirty="0">
              <a:solidFill>
                <a:srgbClr val="1C1C1C"/>
              </a:solidFill>
              <a:latin typeface="Abril Fatface Italics" panose="020B0604020202020204" charset="0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295"/>
              </a:lnSpc>
            </a:pPr>
            <a:endParaRPr lang="en-US" sz="3586" dirty="0">
              <a:solidFill>
                <a:srgbClr val="1C1C1C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830989" y="1866907"/>
            <a:ext cx="2587898" cy="2798222"/>
          </a:xfrm>
          <a:custGeom>
            <a:avLst/>
            <a:gdLst/>
            <a:ahLst/>
            <a:cxnLst/>
            <a:rect l="l" t="t" r="r" b="b"/>
            <a:pathLst>
              <a:path w="2587898" h="2798222">
                <a:moveTo>
                  <a:pt x="0" y="0"/>
                </a:moveTo>
                <a:lnTo>
                  <a:pt x="2587898" y="0"/>
                </a:lnTo>
                <a:lnTo>
                  <a:pt x="2587898" y="2798222"/>
                </a:lnTo>
                <a:lnTo>
                  <a:pt x="0" y="2798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 dirty="0"/>
          </a:p>
        </p:txBody>
      </p:sp>
      <p:sp>
        <p:nvSpPr>
          <p:cNvPr id="10" name="TextBox 10"/>
          <p:cNvSpPr txBox="1"/>
          <p:nvPr/>
        </p:nvSpPr>
        <p:spPr>
          <a:xfrm>
            <a:off x="1634446" y="248485"/>
            <a:ext cx="14786698" cy="7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ro-RO" sz="4800" b="1" dirty="0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  </a:t>
            </a:r>
            <a:endParaRPr lang="en-US" sz="4800" b="1" dirty="0">
              <a:solidFill>
                <a:srgbClr val="1C1C1C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FC8499-DE2F-21E3-9047-B25510963807}"/>
              </a:ext>
            </a:extLst>
          </p:cNvPr>
          <p:cNvSpPr txBox="1"/>
          <p:nvPr/>
        </p:nvSpPr>
        <p:spPr>
          <a:xfrm>
            <a:off x="2240172" y="843385"/>
            <a:ext cx="13258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BENEFICIAR</a:t>
            </a:r>
          </a:p>
          <a:p>
            <a:pPr algn="ctr"/>
            <a:r>
              <a:rPr lang="es-ES" sz="3200" b="1" dirty="0"/>
              <a:t>Comuna </a:t>
            </a:r>
            <a:r>
              <a:rPr lang="ro-RO" sz="3200" b="1" dirty="0"/>
              <a:t>Valcău de jos</a:t>
            </a:r>
            <a:r>
              <a:rPr lang="es-ES" sz="3200" b="1" dirty="0"/>
              <a:t> 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9714728-D868-5745-4FAA-49CF4CF0B1C3}"/>
              </a:ext>
            </a:extLst>
          </p:cNvPr>
          <p:cNvSpPr txBox="1"/>
          <p:nvPr/>
        </p:nvSpPr>
        <p:spPr>
          <a:xfrm>
            <a:off x="7620000" y="2324100"/>
            <a:ext cx="10058400" cy="7797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02"/>
              </a:lnSpc>
            </a:pPr>
            <a:endParaRPr lang="en-US" sz="3644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l">
              <a:lnSpc>
                <a:spcPts val="5102"/>
              </a:lnSpc>
            </a:pPr>
            <a:endParaRPr lang="ro-RO" sz="3644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l">
              <a:lnSpc>
                <a:spcPts val="5102"/>
              </a:lnSpc>
            </a:pPr>
            <a:endParaRPr lang="en-US" sz="3644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marL="786821" lvl="1" indent="-393410" algn="r">
              <a:lnSpc>
                <a:spcPts val="5102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implicarea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în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furnizarea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serviciilor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sociale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;</a:t>
            </a:r>
          </a:p>
          <a:p>
            <a:pPr marL="786821" lvl="1" indent="-393410" algn="r">
              <a:lnSpc>
                <a:spcPts val="5102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organizarea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activității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echipei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multidisciplinare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;</a:t>
            </a:r>
          </a:p>
          <a:p>
            <a:pPr marL="786821" lvl="1" indent="-393410" algn="r">
              <a:lnSpc>
                <a:spcPts val="5102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angajarea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personalului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de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specialitate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;</a:t>
            </a:r>
          </a:p>
          <a:p>
            <a:pPr marL="786821" lvl="1" indent="-393410" algn="r">
              <a:lnSpc>
                <a:spcPts val="5102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acordarea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serviciilor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la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domiciliul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beneficiarilor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;</a:t>
            </a:r>
          </a:p>
          <a:p>
            <a:pPr marL="786821" lvl="1" indent="-393410" algn="r">
              <a:lnSpc>
                <a:spcPts val="5102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monitorizarea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situației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persoanelor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vârstnice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;</a:t>
            </a:r>
          </a:p>
          <a:p>
            <a:pPr marL="786821" lvl="1" indent="-393410" algn="r">
              <a:lnSpc>
                <a:spcPts val="5102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colaborarea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cu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familiile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și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instituțiile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relevante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;</a:t>
            </a:r>
          </a:p>
          <a:p>
            <a:pPr marL="786821" lvl="1" indent="-393410" algn="r">
              <a:lnSpc>
                <a:spcPts val="5102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raportarea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activităților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desfășurate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;</a:t>
            </a:r>
          </a:p>
          <a:p>
            <a:pPr marL="786821" lvl="1" indent="-393410" algn="r">
              <a:lnSpc>
                <a:spcPts val="5102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promovarea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incluziunii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sociale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și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a </a:t>
            </a:r>
            <a:r>
              <a:rPr lang="en-US" sz="2800" b="1" dirty="0" err="1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participării</a:t>
            </a:r>
            <a:r>
              <a:rPr lang="en-US" sz="28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 active</a:t>
            </a:r>
            <a:r>
              <a:rPr lang="en-US" sz="2000" b="1" dirty="0">
                <a:solidFill>
                  <a:srgbClr val="000000"/>
                </a:solidFill>
                <a:latin typeface="Abril Fatface Italics" panose="020B0604020202020204" charset="0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l">
              <a:lnSpc>
                <a:spcPts val="5102"/>
              </a:lnSpc>
            </a:pPr>
            <a:endParaRPr lang="en-US" sz="3644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1583" y="4607090"/>
            <a:ext cx="3596688" cy="3470430"/>
            <a:chOff x="0" y="0"/>
            <a:chExt cx="1587516" cy="15317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7516" cy="1531788"/>
            </a:xfrm>
            <a:custGeom>
              <a:avLst/>
              <a:gdLst/>
              <a:ahLst/>
              <a:cxnLst/>
              <a:rect l="l" t="t" r="r" b="b"/>
              <a:pathLst>
                <a:path w="1587516" h="1531788">
                  <a:moveTo>
                    <a:pt x="32288" y="0"/>
                  </a:moveTo>
                  <a:lnTo>
                    <a:pt x="1555228" y="0"/>
                  </a:lnTo>
                  <a:cubicBezTo>
                    <a:pt x="1573060" y="0"/>
                    <a:pt x="1587516" y="14456"/>
                    <a:pt x="1587516" y="32288"/>
                  </a:cubicBezTo>
                  <a:lnTo>
                    <a:pt x="1587516" y="1499500"/>
                  </a:lnTo>
                  <a:cubicBezTo>
                    <a:pt x="1587516" y="1517332"/>
                    <a:pt x="1573060" y="1531788"/>
                    <a:pt x="1555228" y="1531788"/>
                  </a:cubicBezTo>
                  <a:lnTo>
                    <a:pt x="32288" y="1531788"/>
                  </a:lnTo>
                  <a:cubicBezTo>
                    <a:pt x="14456" y="1531788"/>
                    <a:pt x="0" y="1517332"/>
                    <a:pt x="0" y="1499500"/>
                  </a:cubicBezTo>
                  <a:lnTo>
                    <a:pt x="0" y="32288"/>
                  </a:lnTo>
                  <a:cubicBezTo>
                    <a:pt x="0" y="14456"/>
                    <a:pt x="14456" y="0"/>
                    <a:pt x="32288" y="0"/>
                  </a:cubicBezTo>
                  <a:close/>
                </a:path>
              </a:pathLst>
            </a:custGeom>
            <a:blipFill>
              <a:blip r:embed="rId2"/>
              <a:stretch>
                <a:fillRect l="-22276" r="-2227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0952577" y="2143517"/>
            <a:ext cx="3596688" cy="3470430"/>
            <a:chOff x="0" y="0"/>
            <a:chExt cx="1587516" cy="15317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87516" cy="1531788"/>
            </a:xfrm>
            <a:custGeom>
              <a:avLst/>
              <a:gdLst/>
              <a:ahLst/>
              <a:cxnLst/>
              <a:rect l="l" t="t" r="r" b="b"/>
              <a:pathLst>
                <a:path w="1587516" h="1531788">
                  <a:moveTo>
                    <a:pt x="32288" y="0"/>
                  </a:moveTo>
                  <a:lnTo>
                    <a:pt x="1555228" y="0"/>
                  </a:lnTo>
                  <a:cubicBezTo>
                    <a:pt x="1573060" y="0"/>
                    <a:pt x="1587516" y="14456"/>
                    <a:pt x="1587516" y="32288"/>
                  </a:cubicBezTo>
                  <a:lnTo>
                    <a:pt x="1587516" y="1499500"/>
                  </a:lnTo>
                  <a:cubicBezTo>
                    <a:pt x="1587516" y="1517332"/>
                    <a:pt x="1573060" y="1531788"/>
                    <a:pt x="1555228" y="1531788"/>
                  </a:cubicBezTo>
                  <a:lnTo>
                    <a:pt x="32288" y="1531788"/>
                  </a:lnTo>
                  <a:cubicBezTo>
                    <a:pt x="14456" y="1531788"/>
                    <a:pt x="0" y="1517332"/>
                    <a:pt x="0" y="1499500"/>
                  </a:cubicBezTo>
                  <a:lnTo>
                    <a:pt x="0" y="32288"/>
                  </a:lnTo>
                  <a:cubicBezTo>
                    <a:pt x="0" y="14456"/>
                    <a:pt x="14456" y="0"/>
                    <a:pt x="32288" y="0"/>
                  </a:cubicBezTo>
                  <a:close/>
                </a:path>
              </a:pathLst>
            </a:custGeom>
            <a:blipFill>
              <a:blip r:embed="rId3"/>
              <a:stretch>
                <a:fillRect l="-22412" r="-22412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184969" y="6657030"/>
            <a:ext cx="301916" cy="301916"/>
          </a:xfrm>
          <a:custGeom>
            <a:avLst/>
            <a:gdLst/>
            <a:ahLst/>
            <a:cxnLst/>
            <a:rect l="l" t="t" r="r" b="b"/>
            <a:pathLst>
              <a:path w="301916" h="301916">
                <a:moveTo>
                  <a:pt x="0" y="0"/>
                </a:moveTo>
                <a:lnTo>
                  <a:pt x="301915" y="0"/>
                </a:lnTo>
                <a:lnTo>
                  <a:pt x="301915" y="301915"/>
                </a:lnTo>
                <a:lnTo>
                  <a:pt x="0" y="301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98660" y="6637980"/>
            <a:ext cx="301916" cy="301916"/>
          </a:xfrm>
          <a:custGeom>
            <a:avLst/>
            <a:gdLst/>
            <a:ahLst/>
            <a:cxnLst/>
            <a:rect l="l" t="t" r="r" b="b"/>
            <a:pathLst>
              <a:path w="301916" h="301916">
                <a:moveTo>
                  <a:pt x="0" y="0"/>
                </a:moveTo>
                <a:lnTo>
                  <a:pt x="301916" y="0"/>
                </a:lnTo>
                <a:lnTo>
                  <a:pt x="301916" y="301915"/>
                </a:lnTo>
                <a:lnTo>
                  <a:pt x="0" y="301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51116" y="6657030"/>
            <a:ext cx="301916" cy="301916"/>
          </a:xfrm>
          <a:custGeom>
            <a:avLst/>
            <a:gdLst/>
            <a:ahLst/>
            <a:cxnLst/>
            <a:rect l="l" t="t" r="r" b="b"/>
            <a:pathLst>
              <a:path w="301916" h="301916">
                <a:moveTo>
                  <a:pt x="0" y="0"/>
                </a:moveTo>
                <a:lnTo>
                  <a:pt x="301915" y="0"/>
                </a:lnTo>
                <a:lnTo>
                  <a:pt x="301915" y="301915"/>
                </a:lnTo>
                <a:lnTo>
                  <a:pt x="0" y="301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37484" y="223559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69" y="0"/>
                </a:lnTo>
                <a:lnTo>
                  <a:pt x="1894969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61940" y="112284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5" y="0"/>
                </a:lnTo>
                <a:lnTo>
                  <a:pt x="1738495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551385" y="504825"/>
            <a:ext cx="13091622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De ce este necesar acest proiect?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53158" y="2141128"/>
            <a:ext cx="14189597" cy="7315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4"/>
              </a:lnSpc>
            </a:pPr>
            <a:r>
              <a:rPr lang="en-US" sz="2782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Persoanele vârstnice se pot confrunta cu dificultăți care </a:t>
            </a:r>
          </a:p>
          <a:p>
            <a:pPr algn="l">
              <a:lnSpc>
                <a:spcPts val="3894"/>
              </a:lnSpc>
            </a:pPr>
            <a:r>
              <a:rPr lang="en-US" sz="2782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le reduc autonomia și calitatea vieții:</a:t>
            </a:r>
          </a:p>
          <a:p>
            <a:pPr marL="600651" lvl="1" indent="-300325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probleme de sănătate și boli cronice;</a:t>
            </a:r>
          </a:p>
          <a:p>
            <a:pPr marL="600651" lvl="1" indent="-300325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mobilitate redusă;</a:t>
            </a:r>
          </a:p>
          <a:p>
            <a:pPr marL="600651" lvl="1" indent="-300325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dificultăți în realizarea activităților zilnice;</a:t>
            </a:r>
          </a:p>
          <a:p>
            <a:pPr marL="600651" lvl="1" indent="-300325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lipsa sprijinului din partea familiei;</a:t>
            </a:r>
          </a:p>
          <a:p>
            <a:pPr marL="600651" lvl="1" indent="-300325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venituri reduse;</a:t>
            </a:r>
          </a:p>
          <a:p>
            <a:pPr marL="600651" lvl="1" indent="-300325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acces limitat la servicii sociale și medicale;</a:t>
            </a:r>
          </a:p>
          <a:p>
            <a:pPr marL="600651" lvl="1" indent="-300325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singurătate și izolare socială;</a:t>
            </a:r>
          </a:p>
          <a:p>
            <a:pPr marL="600651" lvl="1" indent="-300325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dificultăți în deplasarea către instituții sau cabinete medicale;</a:t>
            </a:r>
          </a:p>
          <a:p>
            <a:pPr marL="600651" lvl="1" indent="-300325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riscul de accidente în locuință;</a:t>
            </a:r>
          </a:p>
          <a:p>
            <a:pPr marL="600651" lvl="1" indent="-300325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riscul de instituționalizare.</a:t>
            </a:r>
          </a:p>
          <a:p>
            <a:pPr algn="l">
              <a:lnSpc>
                <a:spcPts val="3894"/>
              </a:lnSpc>
            </a:pPr>
            <a:r>
              <a:rPr lang="en-US" sz="2782">
                <a:solidFill>
                  <a:srgbClr val="1C1C1C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 mediul rural, accesul la servicii specializate poate fi mai dificil, iar distanța față de instituții sau unități medicale poate accentua vulnerabilitatea persoanelor vârstnice.</a:t>
            </a:r>
          </a:p>
          <a:p>
            <a:pPr algn="l">
              <a:lnSpc>
                <a:spcPts val="3894"/>
              </a:lnSpc>
            </a:pPr>
            <a:endParaRPr lang="en-US" sz="2782">
              <a:solidFill>
                <a:srgbClr val="1C1C1C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98714" y="68700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9"/>
                </a:lnTo>
                <a:lnTo>
                  <a:pt x="0" y="19199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90053" y="155827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4" y="0"/>
                </a:lnTo>
                <a:lnTo>
                  <a:pt x="1738494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241210" y="523854"/>
            <a:ext cx="9496356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en-US" sz="6004" b="1">
                <a:solidFill>
                  <a:srgbClr val="1C1C1C"/>
                </a:solidFill>
                <a:latin typeface="Poppins Bold"/>
                <a:ea typeface="Poppins Bold"/>
                <a:cs typeface="Poppins Bold"/>
                <a:sym typeface="Poppins Bold"/>
              </a:rPr>
              <a:t>De la nevoie la proiect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17C28DD-556B-3FB3-4217-D7CFAF628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44844"/>
              </p:ext>
            </p:extLst>
          </p:nvPr>
        </p:nvGraphicFramePr>
        <p:xfrm>
          <a:off x="2193684" y="1988659"/>
          <a:ext cx="13594281" cy="810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1820">
                  <a:extLst>
                    <a:ext uri="{9D8B030D-6E8A-4147-A177-3AD203B41FA5}">
                      <a16:colId xmlns:a16="http://schemas.microsoft.com/office/drawing/2014/main" val="1640150566"/>
                    </a:ext>
                  </a:extLst>
                </a:gridCol>
                <a:gridCol w="7922461">
                  <a:extLst>
                    <a:ext uri="{9D8B030D-6E8A-4147-A177-3AD203B41FA5}">
                      <a16:colId xmlns:a16="http://schemas.microsoft.com/office/drawing/2014/main" val="3216806184"/>
                    </a:ext>
                  </a:extLst>
                </a:gridCol>
              </a:tblGrid>
              <a:tr h="58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 err="1">
                          <a:effectLst/>
                        </a:rPr>
                        <a:t>Problemă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 err="1">
                          <a:effectLst/>
                        </a:rPr>
                        <a:t>Soluție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374473"/>
                  </a:ext>
                </a:extLst>
              </a:tr>
              <a:tr h="562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0" dirty="0" err="1">
                          <a:effectLst/>
                        </a:rPr>
                        <a:t>Dificultăți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în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activitățile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zilnice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0" dirty="0" err="1">
                          <a:effectLst/>
                        </a:rPr>
                        <a:t>Servicii</a:t>
                      </a:r>
                      <a:r>
                        <a:rPr lang="en-US" sz="3200" kern="0" dirty="0">
                          <a:effectLst/>
                        </a:rPr>
                        <a:t> de </a:t>
                      </a:r>
                      <a:r>
                        <a:rPr lang="en-US" sz="3200" kern="0" dirty="0" err="1">
                          <a:effectLst/>
                        </a:rPr>
                        <a:t>îngrijire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și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sprijin</a:t>
                      </a:r>
                      <a:r>
                        <a:rPr lang="en-US" sz="3200" kern="0" dirty="0">
                          <a:effectLst/>
                        </a:rPr>
                        <a:t> la </a:t>
                      </a:r>
                      <a:r>
                        <a:rPr lang="en-US" sz="3200" kern="0" dirty="0" err="1">
                          <a:effectLst/>
                        </a:rPr>
                        <a:t>domiciliu</a:t>
                      </a:r>
                      <a:r>
                        <a:rPr lang="en-US" sz="3200" kern="0" dirty="0">
                          <a:effectLst/>
                        </a:rPr>
                        <a:t>.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3222964"/>
                  </a:ext>
                </a:extLst>
              </a:tr>
              <a:tr h="116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0">
                          <a:effectLst/>
                        </a:rPr>
                        <a:t>Mobilitate redusă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0" dirty="0" err="1">
                          <a:effectLst/>
                        </a:rPr>
                        <a:t>Evaluare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funcțională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și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servicii</a:t>
                      </a:r>
                      <a:r>
                        <a:rPr lang="en-US" sz="3200" kern="0" dirty="0">
                          <a:effectLst/>
                        </a:rPr>
                        <a:t> de </a:t>
                      </a:r>
                      <a:r>
                        <a:rPr lang="en-US" sz="3200" kern="0" dirty="0" err="1">
                          <a:effectLst/>
                        </a:rPr>
                        <a:t>kinetoterapie</a:t>
                      </a:r>
                      <a:r>
                        <a:rPr lang="en-US" sz="3200" kern="0" dirty="0">
                          <a:effectLst/>
                        </a:rPr>
                        <a:t>.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7417129"/>
                  </a:ext>
                </a:extLst>
              </a:tr>
              <a:tr h="116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0">
                          <a:effectLst/>
                        </a:rPr>
                        <a:t>Monitorizare medicală insuficientă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0" dirty="0" err="1">
                          <a:effectLst/>
                        </a:rPr>
                        <a:t>Sprijin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oferit</a:t>
                      </a:r>
                      <a:r>
                        <a:rPr lang="en-US" sz="3200" kern="0" dirty="0">
                          <a:effectLst/>
                        </a:rPr>
                        <a:t> de </a:t>
                      </a:r>
                      <a:r>
                        <a:rPr lang="en-US" sz="3200" kern="0" dirty="0" err="1">
                          <a:effectLst/>
                        </a:rPr>
                        <a:t>asistentul</a:t>
                      </a:r>
                      <a:r>
                        <a:rPr lang="en-US" sz="3200" kern="0" dirty="0">
                          <a:effectLst/>
                        </a:rPr>
                        <a:t> medical </a:t>
                      </a:r>
                      <a:r>
                        <a:rPr lang="en-US" sz="3200" kern="0" dirty="0" err="1">
                          <a:effectLst/>
                        </a:rPr>
                        <a:t>comunitar</a:t>
                      </a:r>
                      <a:r>
                        <a:rPr lang="en-US" sz="3200" kern="0" dirty="0">
                          <a:effectLst/>
                        </a:rPr>
                        <a:t>.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155909"/>
                  </a:ext>
                </a:extLst>
              </a:tr>
              <a:tr h="116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0">
                          <a:effectLst/>
                        </a:rPr>
                        <a:t>Locuințe insuficient adaptate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0" dirty="0" err="1">
                          <a:effectLst/>
                        </a:rPr>
                        <a:t>Kituri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și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echipamente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pentru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creșterea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siguranței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în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locuință</a:t>
                      </a:r>
                      <a:r>
                        <a:rPr lang="en-US" sz="3200" kern="0" dirty="0">
                          <a:effectLst/>
                        </a:rPr>
                        <a:t>.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7276607"/>
                  </a:ext>
                </a:extLst>
              </a:tr>
              <a:tr h="116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0">
                          <a:effectLst/>
                        </a:rPr>
                        <a:t>Singurătate și izolare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0" dirty="0" err="1">
                          <a:effectLst/>
                        </a:rPr>
                        <a:t>Reuniuni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sociale</a:t>
                      </a:r>
                      <a:r>
                        <a:rPr lang="en-US" sz="3200" kern="0" dirty="0">
                          <a:effectLst/>
                        </a:rPr>
                        <a:t>, </a:t>
                      </a:r>
                      <a:r>
                        <a:rPr lang="en-US" sz="3200" kern="0" dirty="0" err="1">
                          <a:effectLst/>
                        </a:rPr>
                        <a:t>seminarii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și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excursii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tematice</a:t>
                      </a:r>
                      <a:r>
                        <a:rPr lang="en-US" sz="3200" kern="0" dirty="0">
                          <a:effectLst/>
                        </a:rPr>
                        <a:t>.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0851932"/>
                  </a:ext>
                </a:extLst>
              </a:tr>
              <a:tr h="116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0">
                          <a:effectLst/>
                        </a:rPr>
                        <a:t>Lipsa sprijinului familiei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0" dirty="0" err="1">
                          <a:effectLst/>
                        </a:rPr>
                        <a:t>Colaborare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între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echipa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proiectului</a:t>
                      </a:r>
                      <a:r>
                        <a:rPr lang="en-US" sz="3200" kern="0" dirty="0">
                          <a:effectLst/>
                        </a:rPr>
                        <a:t>, </a:t>
                      </a:r>
                      <a:r>
                        <a:rPr lang="en-US" sz="3200" kern="0" dirty="0" err="1">
                          <a:effectLst/>
                        </a:rPr>
                        <a:t>beneficiari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și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aparținători</a:t>
                      </a:r>
                      <a:r>
                        <a:rPr lang="en-US" sz="3200" kern="0" dirty="0">
                          <a:effectLst/>
                        </a:rPr>
                        <a:t>.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3539888"/>
                  </a:ext>
                </a:extLst>
              </a:tr>
              <a:tr h="116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0">
                          <a:effectLst/>
                        </a:rPr>
                        <a:t>Risc de agravare a dependenței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0" dirty="0" err="1">
                          <a:effectLst/>
                        </a:rPr>
                        <a:t>Intervenție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individualizată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și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monitorizare</a:t>
                      </a:r>
                      <a:r>
                        <a:rPr lang="en-US" sz="3200" kern="0" dirty="0">
                          <a:effectLst/>
                        </a:rPr>
                        <a:t> </a:t>
                      </a:r>
                      <a:r>
                        <a:rPr lang="en-US" sz="3200" kern="0" dirty="0" err="1">
                          <a:effectLst/>
                        </a:rPr>
                        <a:t>continuă</a:t>
                      </a:r>
                      <a:r>
                        <a:rPr lang="en-US" sz="3200" kern="0" dirty="0">
                          <a:effectLst/>
                        </a:rPr>
                        <a:t>.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6829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15736" y="3266741"/>
            <a:ext cx="301916" cy="301916"/>
          </a:xfrm>
          <a:custGeom>
            <a:avLst/>
            <a:gdLst/>
            <a:ahLst/>
            <a:cxnLst/>
            <a:rect l="l" t="t" r="r" b="b"/>
            <a:pathLst>
              <a:path w="301916" h="301916">
                <a:moveTo>
                  <a:pt x="0" y="0"/>
                </a:moveTo>
                <a:lnTo>
                  <a:pt x="301916" y="0"/>
                </a:lnTo>
                <a:lnTo>
                  <a:pt x="301916" y="301916"/>
                </a:lnTo>
                <a:lnTo>
                  <a:pt x="0" y="301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8171" y="68721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39322" y="112284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5" y="0"/>
                </a:lnTo>
                <a:lnTo>
                  <a:pt x="1738495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57404" y="2324611"/>
            <a:ext cx="15973193" cy="611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Obiectivul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general al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proiectului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este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îmbunătățirea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calității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vieții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persoanelor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vârstnice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din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comuna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ro-RO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Valcău de jos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reducerea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riscului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izolare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excluziune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socială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menținerea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acestora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propriul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mediu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viață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prevenirea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situațiilor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dificultate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dependență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instituționalizare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Proiectul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urmărește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acordarea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unui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sprijin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integrat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pentru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un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număr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de: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110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persoane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vârstnice</a:t>
            </a:r>
            <a:endParaRPr lang="en-US" sz="3399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din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comuna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ro-RO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Valcău de jos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640429" y="6737544"/>
            <a:ext cx="3732139" cy="2902775"/>
          </a:xfrm>
          <a:custGeom>
            <a:avLst/>
            <a:gdLst/>
            <a:ahLst/>
            <a:cxnLst/>
            <a:rect l="l" t="t" r="r" b="b"/>
            <a:pathLst>
              <a:path w="3732139" h="2902775">
                <a:moveTo>
                  <a:pt x="0" y="0"/>
                </a:moveTo>
                <a:lnTo>
                  <a:pt x="3732140" y="0"/>
                </a:lnTo>
                <a:lnTo>
                  <a:pt x="3732140" y="2902775"/>
                </a:lnTo>
                <a:lnTo>
                  <a:pt x="0" y="29027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56188" y="813314"/>
            <a:ext cx="12575624" cy="86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Obiectivul general al proiectului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ED6A0-4BE3-B341-6580-F1BDC660F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9200" y="6737544"/>
            <a:ext cx="3732139" cy="27991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29864" y="3320077"/>
            <a:ext cx="301916" cy="301916"/>
          </a:xfrm>
          <a:custGeom>
            <a:avLst/>
            <a:gdLst/>
            <a:ahLst/>
            <a:cxnLst/>
            <a:rect l="l" t="t" r="r" b="b"/>
            <a:pathLst>
              <a:path w="301916" h="301916">
                <a:moveTo>
                  <a:pt x="0" y="0"/>
                </a:moveTo>
                <a:lnTo>
                  <a:pt x="301915" y="0"/>
                </a:lnTo>
                <a:lnTo>
                  <a:pt x="301915" y="301916"/>
                </a:lnTo>
                <a:lnTo>
                  <a:pt x="0" y="301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17501" y="1830875"/>
            <a:ext cx="640941" cy="642109"/>
          </a:xfrm>
          <a:custGeom>
            <a:avLst/>
            <a:gdLst/>
            <a:ahLst/>
            <a:cxnLst/>
            <a:rect l="l" t="t" r="r" b="b"/>
            <a:pathLst>
              <a:path w="640941" h="642109">
                <a:moveTo>
                  <a:pt x="0" y="0"/>
                </a:moveTo>
                <a:lnTo>
                  <a:pt x="640942" y="0"/>
                </a:lnTo>
                <a:lnTo>
                  <a:pt x="640942" y="642109"/>
                </a:lnTo>
                <a:lnTo>
                  <a:pt x="0" y="642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43348" y="6680459"/>
            <a:ext cx="640941" cy="642109"/>
          </a:xfrm>
          <a:custGeom>
            <a:avLst/>
            <a:gdLst/>
            <a:ahLst/>
            <a:cxnLst/>
            <a:rect l="l" t="t" r="r" b="b"/>
            <a:pathLst>
              <a:path w="640941" h="642109">
                <a:moveTo>
                  <a:pt x="0" y="0"/>
                </a:moveTo>
                <a:lnTo>
                  <a:pt x="640941" y="0"/>
                </a:lnTo>
                <a:lnTo>
                  <a:pt x="640941" y="642109"/>
                </a:lnTo>
                <a:lnTo>
                  <a:pt x="0" y="642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1215" y="68721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8"/>
                </a:lnTo>
                <a:lnTo>
                  <a:pt x="0" y="1919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58443" y="68721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4" y="0"/>
                </a:lnTo>
                <a:lnTo>
                  <a:pt x="1738494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46866" y="3225561"/>
            <a:ext cx="16667911" cy="7345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Înființarea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dezvoltarea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unui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serviciu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social de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îngrijire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la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domiciliu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pentru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persoanele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vârstnice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din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comuna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ro-RO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Valcău de jos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Serviciul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avea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rolul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a: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asigura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intervenții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organizate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planificate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acorda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sprijin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direct la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domiciliul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beneficiarilor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răspunde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nevoilor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individuale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ale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persoanelor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vârstnice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preveni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agravarea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situațiilor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dependență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sprijini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menținerea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beneficiarilor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propriul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cămin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asigura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continuitatea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serviciilor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respecta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standardele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calitate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aplicabile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serviciilor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sociale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colabora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cu familia,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medicul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familie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alte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instituții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relevante</a:t>
            </a:r>
            <a:r>
              <a:rPr lang="en-US" sz="3399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4204762" y="4262671"/>
            <a:ext cx="3271668" cy="3741285"/>
          </a:xfrm>
          <a:custGeom>
            <a:avLst/>
            <a:gdLst/>
            <a:ahLst/>
            <a:cxnLst/>
            <a:rect l="l" t="t" r="r" b="b"/>
            <a:pathLst>
              <a:path w="3271668" h="3741285">
                <a:moveTo>
                  <a:pt x="0" y="0"/>
                </a:moveTo>
                <a:lnTo>
                  <a:pt x="3271668" y="0"/>
                </a:lnTo>
                <a:lnTo>
                  <a:pt x="3271668" y="3741286"/>
                </a:lnTo>
                <a:lnTo>
                  <a:pt x="0" y="37412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853310" y="1028700"/>
            <a:ext cx="3184662" cy="2124169"/>
          </a:xfrm>
          <a:custGeom>
            <a:avLst/>
            <a:gdLst/>
            <a:ahLst/>
            <a:cxnLst/>
            <a:rect l="l" t="t" r="r" b="b"/>
            <a:pathLst>
              <a:path w="3184662" h="2124169">
                <a:moveTo>
                  <a:pt x="0" y="0"/>
                </a:moveTo>
                <a:lnTo>
                  <a:pt x="3184662" y="0"/>
                </a:lnTo>
                <a:lnTo>
                  <a:pt x="3184662" y="2124169"/>
                </a:lnTo>
                <a:lnTo>
                  <a:pt x="0" y="21241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79945" y="575561"/>
            <a:ext cx="8549294" cy="86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Obiectivele specifice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5020" y="2321321"/>
            <a:ext cx="10340822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Obiectiv specific 1 – Înființarea serviciului social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99610" y="-86159"/>
            <a:ext cx="1894970" cy="1919958"/>
          </a:xfrm>
          <a:custGeom>
            <a:avLst/>
            <a:gdLst/>
            <a:ahLst/>
            <a:cxnLst/>
            <a:rect l="l" t="t" r="r" b="b"/>
            <a:pathLst>
              <a:path w="1894970" h="1919958">
                <a:moveTo>
                  <a:pt x="0" y="0"/>
                </a:moveTo>
                <a:lnTo>
                  <a:pt x="1894970" y="0"/>
                </a:lnTo>
                <a:lnTo>
                  <a:pt x="1894970" y="1919959"/>
                </a:lnTo>
                <a:lnTo>
                  <a:pt x="0" y="19199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390053" y="-86159"/>
            <a:ext cx="1738495" cy="1832832"/>
          </a:xfrm>
          <a:custGeom>
            <a:avLst/>
            <a:gdLst/>
            <a:ahLst/>
            <a:cxnLst/>
            <a:rect l="l" t="t" r="r" b="b"/>
            <a:pathLst>
              <a:path w="1738495" h="1832832">
                <a:moveTo>
                  <a:pt x="0" y="0"/>
                </a:moveTo>
                <a:lnTo>
                  <a:pt x="1738494" y="0"/>
                </a:lnTo>
                <a:lnTo>
                  <a:pt x="1738494" y="1832832"/>
                </a:lnTo>
                <a:lnTo>
                  <a:pt x="0" y="183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45005" y="545208"/>
            <a:ext cx="13108584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0"/>
              </a:lnSpc>
            </a:pPr>
            <a:r>
              <a:rPr lang="en-US" sz="3700" b="1">
                <a:solidFill>
                  <a:srgbClr val="0B0A0A"/>
                </a:solidFill>
                <a:latin typeface="Poppins Bold"/>
                <a:ea typeface="Poppins Bold"/>
                <a:cs typeface="Poppins Bold"/>
                <a:sym typeface="Poppins Bold"/>
              </a:rPr>
              <a:t>Obiectiv specific 2 – Furnizarea serviciilor integrate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2799" y="2010474"/>
            <a:ext cx="16293201" cy="8044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Furnizarea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sociale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specialitate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pentru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: 110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persoane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vârstnice</a:t>
            </a:r>
            <a:endParaRPr lang="en-US" sz="3000" dirty="0">
              <a:solidFill>
                <a:srgbClr val="0B0A0A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dintre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care:  cel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puțin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10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persoane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etnie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romă</a:t>
            </a:r>
            <a:endParaRPr lang="en-US" sz="3000" dirty="0">
              <a:solidFill>
                <a:srgbClr val="0B0A0A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Serviciile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vor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fi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acordate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pe o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perioadă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continuă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minimum 12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luni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,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în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funcție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nevoile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evaluate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pentru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fiecare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beneficiar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Proiectul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va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urmări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creșterea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autonomiei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personale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menținerea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capacității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funcționale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sprijinirea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activităților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zilnice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monitorizarea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stării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sănătate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reducerea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riscului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de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accidente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menținerea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legăturii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cu familia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comunitatea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prevenirea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neglijării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marginalizării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;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creșterea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accesului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la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servicii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sociale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și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US" sz="3000" dirty="0" err="1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medicale</a:t>
            </a:r>
            <a:r>
              <a:rPr lang="en-US" sz="3000" dirty="0">
                <a:solidFill>
                  <a:srgbClr val="0B0A0A"/>
                </a:solidFill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B0A0A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B0A0A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B1421-FBBF-78B6-EA98-7333C6B2B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1476" y="5458643"/>
            <a:ext cx="6457950" cy="430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8AD7B2-4C9F-75CF-E4A9-176DFACBD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229100"/>
            <a:ext cx="4499238" cy="29994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1492</Words>
  <Application>Microsoft Office PowerPoint</Application>
  <PresentationFormat>Custom</PresentationFormat>
  <Paragraphs>252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Poppins Light</vt:lpstr>
      <vt:lpstr>Abril Fatface Italics</vt:lpstr>
      <vt:lpstr>Poppins Bold</vt:lpstr>
      <vt:lpstr>Abril Fatface</vt:lpstr>
      <vt:lpstr>Poppins</vt:lpstr>
      <vt:lpstr>Arial</vt:lpstr>
      <vt:lpstr>Calibri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Green Modern Medical Stroke Care Presentation</dc:title>
  <cp:lastModifiedBy>PROIECTE GAL TOVISHAT</cp:lastModifiedBy>
  <cp:revision>9</cp:revision>
  <dcterms:created xsi:type="dcterms:W3CDTF">2006-08-16T00:00:00Z</dcterms:created>
  <dcterms:modified xsi:type="dcterms:W3CDTF">2026-07-23T13:51:46Z</dcterms:modified>
  <dc:identifier>DAHPV3TYYOE</dc:identifier>
</cp:coreProperties>
</file>